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2"/>
  </p:sldMasterIdLst>
  <p:notesMasterIdLst>
    <p:notesMasterId r:id="rId22"/>
  </p:notesMasterIdLst>
  <p:handoutMasterIdLst>
    <p:handoutMasterId r:id="rId23"/>
  </p:handoutMasterIdLst>
  <p:sldIdLst>
    <p:sldId id="426" r:id="rId3"/>
    <p:sldId id="535" r:id="rId4"/>
    <p:sldId id="538" r:id="rId5"/>
    <p:sldId id="827" r:id="rId6"/>
    <p:sldId id="828" r:id="rId7"/>
    <p:sldId id="833" r:id="rId8"/>
    <p:sldId id="829" r:id="rId9"/>
    <p:sldId id="834" r:id="rId10"/>
    <p:sldId id="830" r:id="rId11"/>
    <p:sldId id="836" r:id="rId12"/>
    <p:sldId id="837" r:id="rId13"/>
    <p:sldId id="838" r:id="rId14"/>
    <p:sldId id="835" r:id="rId15"/>
    <p:sldId id="831" r:id="rId16"/>
    <p:sldId id="832" r:id="rId17"/>
    <p:sldId id="818" r:id="rId18"/>
    <p:sldId id="764" r:id="rId19"/>
    <p:sldId id="765" r:id="rId20"/>
    <p:sldId id="471" r:id="rId21"/>
  </p:sldIdLst>
  <p:sldSz cx="12192000" cy="6858000"/>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192" userDrawn="1">
          <p15:clr>
            <a:srgbClr val="A4A3A4"/>
          </p15:clr>
        </p15:guide>
        <p15:guide id="4" pos="74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C8E"/>
    <a:srgbClr val="FF3300"/>
    <a:srgbClr val="FF0066"/>
    <a:srgbClr val="FFFFFF"/>
    <a:srgbClr val="FF3399"/>
    <a:srgbClr val="009900"/>
    <a:srgbClr val="D60093"/>
    <a:srgbClr val="CC0066"/>
    <a:srgbClr val="FF0000"/>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90" autoAdjust="0"/>
    <p:restoredTop sz="90552" autoAdjust="0"/>
  </p:normalViewPr>
  <p:slideViewPr>
    <p:cSldViewPr showGuides="1">
      <p:cViewPr varScale="1">
        <p:scale>
          <a:sx n="79" d="100"/>
          <a:sy n="79" d="100"/>
        </p:scale>
        <p:origin x="979" y="62"/>
      </p:cViewPr>
      <p:guideLst>
        <p:guide orient="horz" pos="2160"/>
        <p:guide pos="3840"/>
        <p:guide pos="192"/>
        <p:guide pos="7488"/>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2971372" cy="46784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295" y="3"/>
            <a:ext cx="2972539" cy="467849"/>
          </a:xfrm>
          <a:prstGeom prst="rect">
            <a:avLst/>
          </a:prstGeom>
        </p:spPr>
        <p:txBody>
          <a:bodyPr vert="horz" lIns="91440" tIns="45720" rIns="91440" bIns="45720" rtlCol="0"/>
          <a:lstStyle>
            <a:lvl1pPr algn="r">
              <a:defRPr sz="1200"/>
            </a:lvl1pPr>
          </a:lstStyle>
          <a:p>
            <a:fld id="{52B78F2A-59AF-4063-8247-742340A61E80}" type="datetimeFigureOut">
              <a:rPr lang="en-US" smtClean="0"/>
              <a:pPr/>
              <a:t>3/13/2024</a:t>
            </a:fld>
            <a:endParaRPr lang="en-US"/>
          </a:p>
        </p:txBody>
      </p:sp>
      <p:sp>
        <p:nvSpPr>
          <p:cNvPr id="4" name="Footer Placeholder 3"/>
          <p:cNvSpPr>
            <a:spLocks noGrp="1"/>
          </p:cNvSpPr>
          <p:nvPr>
            <p:ph type="ftr" sz="quarter" idx="2"/>
          </p:nvPr>
        </p:nvSpPr>
        <p:spPr>
          <a:xfrm>
            <a:off x="2" y="8846022"/>
            <a:ext cx="2971372" cy="46784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295" y="8846022"/>
            <a:ext cx="2972539" cy="467847"/>
          </a:xfrm>
          <a:prstGeom prst="rect">
            <a:avLst/>
          </a:prstGeom>
        </p:spPr>
        <p:txBody>
          <a:bodyPr vert="horz" lIns="91440" tIns="45720" rIns="91440" bIns="45720" rtlCol="0" anchor="b"/>
          <a:lstStyle>
            <a:lvl1pPr algn="r">
              <a:defRPr sz="1200"/>
            </a:lvl1pPr>
          </a:lstStyle>
          <a:p>
            <a:fld id="{28C46BC3-909A-40F1-9CA9-EF91CBAB4D9E}" type="slidenum">
              <a:rPr lang="en-US" smtClean="0"/>
              <a:pPr/>
              <a:t>‹#›</a:t>
            </a:fld>
            <a:endParaRPr lang="en-US"/>
          </a:p>
        </p:txBody>
      </p:sp>
    </p:spTree>
    <p:extLst>
      <p:ext uri="{BB962C8B-B14F-4D97-AF65-F5344CB8AC3E}">
        <p14:creationId xmlns:p14="http://schemas.microsoft.com/office/powerpoint/2010/main" val="211358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5"/>
            <a:ext cx="2971799" cy="465693"/>
          </a:xfrm>
          <a:prstGeom prst="rect">
            <a:avLst/>
          </a:prstGeom>
        </p:spPr>
        <p:txBody>
          <a:bodyPr vert="horz" lIns="88642" tIns="44321" rIns="88642" bIns="44321" rtlCol="0"/>
          <a:lstStyle>
            <a:lvl1pPr algn="l">
              <a:defRPr sz="1200"/>
            </a:lvl1pPr>
          </a:lstStyle>
          <a:p>
            <a:endParaRPr lang="en-US"/>
          </a:p>
        </p:txBody>
      </p:sp>
      <p:sp>
        <p:nvSpPr>
          <p:cNvPr id="3" name="Date Placeholder 2"/>
          <p:cNvSpPr>
            <a:spLocks noGrp="1"/>
          </p:cNvSpPr>
          <p:nvPr>
            <p:ph type="dt" idx="1"/>
          </p:nvPr>
        </p:nvSpPr>
        <p:spPr>
          <a:xfrm>
            <a:off x="3884619" y="5"/>
            <a:ext cx="2971799" cy="465693"/>
          </a:xfrm>
          <a:prstGeom prst="rect">
            <a:avLst/>
          </a:prstGeom>
        </p:spPr>
        <p:txBody>
          <a:bodyPr vert="horz" lIns="88642" tIns="44321" rIns="88642" bIns="44321" rtlCol="0"/>
          <a:lstStyle>
            <a:lvl1pPr algn="r">
              <a:defRPr sz="1200"/>
            </a:lvl1pPr>
          </a:lstStyle>
          <a:p>
            <a:fld id="{592A0791-6B8A-4268-B9A9-5477EC471AC4}" type="datetimeFigureOut">
              <a:rPr lang="en-US" smtClean="0"/>
              <a:pPr/>
              <a:t>3/13/2024</a:t>
            </a:fld>
            <a:endParaRPr lang="en-US"/>
          </a:p>
        </p:txBody>
      </p:sp>
      <p:sp>
        <p:nvSpPr>
          <p:cNvPr id="4" name="Slide Image Placeholder 3"/>
          <p:cNvSpPr>
            <a:spLocks noGrp="1" noRot="1" noChangeAspect="1"/>
          </p:cNvSpPr>
          <p:nvPr>
            <p:ph type="sldImg" idx="2"/>
          </p:nvPr>
        </p:nvSpPr>
        <p:spPr>
          <a:xfrm>
            <a:off x="327025" y="700088"/>
            <a:ext cx="6203950" cy="3490912"/>
          </a:xfrm>
          <a:prstGeom prst="rect">
            <a:avLst/>
          </a:prstGeom>
          <a:noFill/>
          <a:ln w="12700">
            <a:solidFill>
              <a:prstClr val="black"/>
            </a:solidFill>
          </a:ln>
        </p:spPr>
        <p:txBody>
          <a:bodyPr vert="horz" lIns="88642" tIns="44321" rIns="88642" bIns="44321" rtlCol="0" anchor="ctr"/>
          <a:lstStyle/>
          <a:p>
            <a:endParaRPr lang="en-US"/>
          </a:p>
        </p:txBody>
      </p:sp>
      <p:sp>
        <p:nvSpPr>
          <p:cNvPr id="5" name="Notes Placeholder 4"/>
          <p:cNvSpPr>
            <a:spLocks noGrp="1"/>
          </p:cNvSpPr>
          <p:nvPr>
            <p:ph type="body" sz="quarter" idx="3"/>
          </p:nvPr>
        </p:nvSpPr>
        <p:spPr>
          <a:xfrm>
            <a:off x="685801" y="4424095"/>
            <a:ext cx="5486400" cy="4191237"/>
          </a:xfrm>
          <a:prstGeom prst="rect">
            <a:avLst/>
          </a:prstGeom>
        </p:spPr>
        <p:txBody>
          <a:bodyPr vert="horz" lIns="88642" tIns="44321" rIns="88642" bIns="4432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5" y="8846557"/>
            <a:ext cx="2971799" cy="465693"/>
          </a:xfrm>
          <a:prstGeom prst="rect">
            <a:avLst/>
          </a:prstGeom>
        </p:spPr>
        <p:txBody>
          <a:bodyPr vert="horz" lIns="88642" tIns="44321" rIns="88642" bIns="44321" rtlCol="0" anchor="b"/>
          <a:lstStyle>
            <a:lvl1pPr algn="l">
              <a:defRPr sz="1200"/>
            </a:lvl1pPr>
          </a:lstStyle>
          <a:p>
            <a:endParaRPr lang="en-US"/>
          </a:p>
        </p:txBody>
      </p:sp>
      <p:sp>
        <p:nvSpPr>
          <p:cNvPr id="7" name="Slide Number Placeholder 6"/>
          <p:cNvSpPr>
            <a:spLocks noGrp="1"/>
          </p:cNvSpPr>
          <p:nvPr>
            <p:ph type="sldNum" sz="quarter" idx="5"/>
          </p:nvPr>
        </p:nvSpPr>
        <p:spPr>
          <a:xfrm>
            <a:off x="3884619" y="8846557"/>
            <a:ext cx="2971799" cy="465693"/>
          </a:xfrm>
          <a:prstGeom prst="rect">
            <a:avLst/>
          </a:prstGeom>
        </p:spPr>
        <p:txBody>
          <a:bodyPr vert="horz" lIns="88642" tIns="44321" rIns="88642" bIns="44321" rtlCol="0" anchor="b"/>
          <a:lstStyle>
            <a:lvl1pPr algn="r">
              <a:defRPr sz="1200"/>
            </a:lvl1pPr>
          </a:lstStyle>
          <a:p>
            <a:fld id="{AB5B076A-BCD3-43DB-B626-89538CF1BE16}" type="slidenum">
              <a:rPr lang="en-US" smtClean="0"/>
              <a:pPr/>
              <a:t>‹#›</a:t>
            </a:fld>
            <a:endParaRPr lang="en-US"/>
          </a:p>
        </p:txBody>
      </p:sp>
    </p:spTree>
    <p:extLst>
      <p:ext uri="{BB962C8B-B14F-4D97-AF65-F5344CB8AC3E}">
        <p14:creationId xmlns:p14="http://schemas.microsoft.com/office/powerpoint/2010/main" val="911539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https://iq.opengenus.org/cart-algorithm/</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3</a:t>
            </a:fld>
            <a:endParaRPr lang="en-US"/>
          </a:p>
        </p:txBody>
      </p:sp>
    </p:spTree>
    <p:extLst>
      <p:ext uri="{BB962C8B-B14F-4D97-AF65-F5344CB8AC3E}">
        <p14:creationId xmlns:p14="http://schemas.microsoft.com/office/powerpoint/2010/main" val="2327057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ID3 (Iterative </a:t>
            </a:r>
            <a:r>
              <a:rPr lang="en-US" sz="1200" b="0" i="0" kern="1200" dirty="0" err="1" smtClean="0">
                <a:solidFill>
                  <a:schemeClr val="tx1"/>
                </a:solidFill>
                <a:effectLst/>
                <a:latin typeface="+mn-lt"/>
                <a:ea typeface="+mn-ea"/>
                <a:cs typeface="+mn-cs"/>
              </a:rPr>
              <a:t>Dichotomiser</a:t>
            </a:r>
            <a:r>
              <a:rPr lang="en-US" sz="1200" b="0" i="0" kern="1200" dirty="0" smtClean="0">
                <a:solidFill>
                  <a:schemeClr val="tx1"/>
                </a:solidFill>
                <a:effectLst/>
                <a:latin typeface="+mn-lt"/>
                <a:ea typeface="+mn-ea"/>
                <a:cs typeface="+mn-cs"/>
              </a:rPr>
              <a:t> 3) was developed by Ross Quinlan and is used for constructing decision trees. It uses entropy and information gain to decide which attribute is the best to split on at each step. C4.5 is an extension of ID3 and was also developed by Ross Quinlan. </a:t>
            </a:r>
            <a:r>
              <a:rPr lang="en-US" sz="1200" b="0" i="1" kern="1200" smtClean="0">
                <a:solidFill>
                  <a:schemeClr val="tx1"/>
                </a:solidFill>
                <a:effectLst/>
                <a:latin typeface="+mn-lt"/>
                <a:ea typeface="+mn-ea"/>
                <a:cs typeface="+mn-cs"/>
              </a:rPr>
              <a:t>C4.5 and C5.0 work with both Discrete and Continuous data.</a:t>
            </a:r>
            <a:endParaRPr lang="en-US" sz="1200" b="0" i="0" kern="120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includes improvements such as the ability to handle both continuous and discrete attributes, handling of missing data, and pruning of decision trees to avoid </a:t>
            </a:r>
            <a:r>
              <a:rPr lang="en-US" sz="1200" b="0" i="0" kern="1200" dirty="0" err="1" smtClean="0">
                <a:solidFill>
                  <a:schemeClr val="tx1"/>
                </a:solidFill>
                <a:effectLst/>
                <a:latin typeface="+mn-lt"/>
                <a:ea typeface="+mn-ea"/>
                <a:cs typeface="+mn-cs"/>
              </a:rPr>
              <a:t>overfitting</a:t>
            </a:r>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4</a:t>
            </a:fld>
            <a:endParaRPr lang="en-US"/>
          </a:p>
        </p:txBody>
      </p:sp>
    </p:spTree>
    <p:extLst>
      <p:ext uri="{BB962C8B-B14F-4D97-AF65-F5344CB8AC3E}">
        <p14:creationId xmlns:p14="http://schemas.microsoft.com/office/powerpoint/2010/main" val="1020898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 measures the probability of misclassification of a random sample. The </a:t>
            </a:r>
            <a:r>
              <a:rPr lang="en-US" dirty="0" err="1" smtClean="0"/>
              <a:t>Gini</a:t>
            </a:r>
            <a:r>
              <a:rPr lang="en-US" dirty="0" smtClean="0"/>
              <a:t> impurity measures how often a randomly chosen element from the set would be incorrectly labeled if it were randomly labeled according to the distribution of labels in the subset. </a:t>
            </a:r>
          </a:p>
          <a:p>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5</a:t>
            </a:fld>
            <a:endParaRPr lang="en-US"/>
          </a:p>
        </p:txBody>
      </p:sp>
    </p:spTree>
    <p:extLst>
      <p:ext uri="{BB962C8B-B14F-4D97-AF65-F5344CB8AC3E}">
        <p14:creationId xmlns:p14="http://schemas.microsoft.com/office/powerpoint/2010/main" val="3117005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b="1">
                <a:solidFill>
                  <a:srgbClr val="004274"/>
                </a:solidFill>
              </a:defRPr>
            </a:lvl1pPr>
          </a:lstStyle>
          <a:p>
            <a:r>
              <a:rPr lang="en-US" dirty="0"/>
              <a:t>Click to edit Master title style</a:t>
            </a:r>
          </a:p>
        </p:txBody>
      </p:sp>
      <p:sp>
        <p:nvSpPr>
          <p:cNvPr id="7" name="Footer Placeholder 2"/>
          <p:cNvSpPr txBox="1">
            <a:spLocks/>
          </p:cNvSpPr>
          <p:nvPr userDrawn="1"/>
        </p:nvSpPr>
        <p:spPr>
          <a:xfrm>
            <a:off x="304800" y="6492876"/>
            <a:ext cx="1046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04274"/>
                </a:solidFill>
              </a:rPr>
              <a:t>Traffic modeling of 4G network under LTE and WiMAX network platform</a:t>
            </a:r>
          </a:p>
        </p:txBody>
      </p:sp>
      <p:sp>
        <p:nvSpPr>
          <p:cNvPr id="8" name="Slide Number Placeholder 3"/>
          <p:cNvSpPr txBox="1">
            <a:spLocks/>
          </p:cNvSpPr>
          <p:nvPr userDrawn="1"/>
        </p:nvSpPr>
        <p:spPr>
          <a:xfrm>
            <a:off x="10769600" y="6492876"/>
            <a:ext cx="11068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C8AA99-7238-42D3-B68A-A4E1B56FEE73}" type="slidenum">
              <a:rPr lang="en-US" sz="1200" smtClean="0">
                <a:solidFill>
                  <a:srgbClr val="004274"/>
                </a:solidFill>
              </a:rPr>
              <a:pPr/>
              <a:t>‹#›</a:t>
            </a:fld>
            <a:endParaRPr lang="en-US" sz="1200">
              <a:solidFill>
                <a:srgbClr val="004274"/>
              </a:solidFill>
            </a:endParaRPr>
          </a:p>
        </p:txBody>
      </p:sp>
    </p:spTree>
    <p:extLst>
      <p:ext uri="{BB962C8B-B14F-4D97-AF65-F5344CB8AC3E}">
        <p14:creationId xmlns:p14="http://schemas.microsoft.com/office/powerpoint/2010/main" val="392104932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663228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2904314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0363200" cy="1143000"/>
          </a:xfrm>
          <a:prstGeom prst="rect">
            <a:avLst/>
          </a:prstGeo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Traffic modeling of 4G network under LTE and WiMAX network platform</a:t>
            </a:r>
            <a:endParaRPr lang="en-US" dirty="0"/>
          </a:p>
        </p:txBody>
      </p:sp>
      <p:sp>
        <p:nvSpPr>
          <p:cNvPr id="4" name="Slide Number Placeholder 3"/>
          <p:cNvSpPr>
            <a:spLocks noGrp="1"/>
          </p:cNvSpPr>
          <p:nvPr>
            <p:ph type="sldNum" sz="quarter" idx="11"/>
          </p:nvPr>
        </p:nvSpPr>
        <p:spPr/>
        <p:txBody>
          <a:bodyPr/>
          <a:lstStyle/>
          <a:p>
            <a:fld id="{EDC8AA99-7238-42D3-B68A-A4E1B56FEE73}" type="slidenum">
              <a:rPr lang="en-US" smtClean="0"/>
              <a:pPr/>
              <a:t>‹#›</a:t>
            </a:fld>
            <a:endParaRPr lang="en-US"/>
          </a:p>
        </p:txBody>
      </p:sp>
    </p:spTree>
    <p:extLst>
      <p:ext uri="{BB962C8B-B14F-4D97-AF65-F5344CB8AC3E}">
        <p14:creationId xmlns:p14="http://schemas.microsoft.com/office/powerpoint/2010/main" val="276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sz="4000">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ü"/>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25501254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3EE55C-EFC8-49AB-BB12-5AC9DE5C1596}" type="datetimeFigureOut">
              <a:rPr lang="en-US" smtClean="0"/>
              <a:pPr/>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589654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3EE55C-EFC8-49AB-BB12-5AC9DE5C1596}" type="datetimeFigureOut">
              <a:rPr lang="en-US" smtClean="0"/>
              <a:pPr/>
              <a:t>3/13/2024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951741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3EE55C-EFC8-49AB-BB12-5AC9DE5C1596}" type="datetimeFigureOut">
              <a:rPr lang="en-US" smtClean="0"/>
              <a:pPr/>
              <a:t>3/13/2024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719680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03EE55C-EFC8-49AB-BB12-5AC9DE5C1596}" type="datetimeFigureOut">
              <a:rPr lang="en-US" smtClean="0"/>
              <a:pPr/>
              <a:t>3/13/2024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3735229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3EE55C-EFC8-49AB-BB12-5AC9DE5C1596}" type="datetimeFigureOut">
              <a:rPr lang="en-US" smtClean="0"/>
              <a:pPr/>
              <a:t>3/13/2024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3845703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pPr/>
              <a:t>3/13/2024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523096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pPr/>
              <a:t>3/13/2024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98598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EE55C-EFC8-49AB-BB12-5AC9DE5C1596}" type="datetimeFigureOut">
              <a:rPr lang="en-US" smtClean="0"/>
              <a:pPr/>
              <a:t>3/13/2024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24D71-41C7-42A6-B50A-BDF41338C8EE}" type="slidenum">
              <a:rPr lang="en-US" smtClean="0"/>
              <a:pPr/>
              <a:t>‹#›</a:t>
            </a:fld>
            <a:endParaRPr lang="en-US"/>
          </a:p>
        </p:txBody>
      </p:sp>
    </p:spTree>
    <p:extLst>
      <p:ext uri="{BB962C8B-B14F-4D97-AF65-F5344CB8AC3E}">
        <p14:creationId xmlns:p14="http://schemas.microsoft.com/office/powerpoint/2010/main" val="51796353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http://upload.wikimedia.org/wikipedia/en/0/0a/JU-logo.png"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4"/>
          <p:cNvSpPr txBox="1">
            <a:spLocks noChangeArrowheads="1"/>
          </p:cNvSpPr>
          <p:nvPr/>
        </p:nvSpPr>
        <p:spPr bwMode="auto">
          <a:xfrm>
            <a:off x="2227006" y="3815082"/>
            <a:ext cx="7924800" cy="1477328"/>
          </a:xfrm>
          <a:prstGeom prst="rect">
            <a:avLst/>
          </a:prstGeom>
          <a:noFill/>
          <a:ln w="9525">
            <a:noFill/>
            <a:miter lim="800000"/>
            <a:headEnd/>
            <a:tailEnd/>
          </a:ln>
        </p:spPr>
        <p:txBody>
          <a:bodyPr>
            <a:spAutoFit/>
          </a:bodyPr>
          <a:lstStyle/>
          <a:p>
            <a:pPr algn="ctr"/>
            <a:r>
              <a:rPr lang="en-US" b="1" dirty="0">
                <a:solidFill>
                  <a:schemeClr val="accent2"/>
                </a:solidFill>
                <a:cs typeface="Arial" charset="0"/>
              </a:rPr>
              <a:t>By-</a:t>
            </a:r>
          </a:p>
          <a:p>
            <a:pPr algn="ctr"/>
            <a:r>
              <a:rPr lang="en-US" b="1" dirty="0">
                <a:solidFill>
                  <a:schemeClr val="accent2"/>
                </a:solidFill>
                <a:cs typeface="Arial" charset="0"/>
              </a:rPr>
              <a:t>Dr. Jesmin Akhter</a:t>
            </a:r>
            <a:endParaRPr lang="en-US" dirty="0">
              <a:solidFill>
                <a:schemeClr val="accent2"/>
              </a:solidFill>
              <a:cs typeface="Arial" charset="0"/>
            </a:endParaRPr>
          </a:p>
          <a:p>
            <a:pPr algn="ctr"/>
            <a:r>
              <a:rPr lang="en-US" dirty="0">
                <a:cs typeface="Arial" charset="0"/>
              </a:rPr>
              <a:t>Professor</a:t>
            </a:r>
          </a:p>
          <a:p>
            <a:pPr algn="ctr"/>
            <a:r>
              <a:rPr lang="en-US" dirty="0">
                <a:cs typeface="Arial" charset="0"/>
              </a:rPr>
              <a:t>Institute of Information Technology</a:t>
            </a:r>
          </a:p>
          <a:p>
            <a:pPr algn="ctr"/>
            <a:r>
              <a:rPr lang="en-US" dirty="0">
                <a:cs typeface="Arial" charset="0"/>
              </a:rPr>
              <a:t>Jahangirnagar University </a:t>
            </a:r>
          </a:p>
        </p:txBody>
      </p:sp>
      <p:sp>
        <p:nvSpPr>
          <p:cNvPr id="11268" name="TextBox 3"/>
          <p:cNvSpPr txBox="1">
            <a:spLocks noChangeArrowheads="1"/>
          </p:cNvSpPr>
          <p:nvPr/>
        </p:nvSpPr>
        <p:spPr bwMode="auto">
          <a:xfrm>
            <a:off x="2705100" y="2886670"/>
            <a:ext cx="6781800" cy="1200329"/>
          </a:xfrm>
          <a:prstGeom prst="rect">
            <a:avLst/>
          </a:prstGeom>
          <a:noFill/>
          <a:ln w="9525">
            <a:noFill/>
            <a:miter lim="800000"/>
            <a:headEnd/>
            <a:tailEnd/>
          </a:ln>
        </p:spPr>
        <p:txBody>
          <a:bodyPr>
            <a:spAutoFit/>
          </a:bodyPr>
          <a:lstStyle/>
          <a:p>
            <a:pPr algn="ctr"/>
            <a:endParaRPr lang="en-US" b="1" dirty="0">
              <a:solidFill>
                <a:srgbClr val="FF0000"/>
              </a:solidFill>
            </a:endParaRPr>
          </a:p>
          <a:p>
            <a:pPr algn="ctr"/>
            <a:r>
              <a:rPr lang="en-US" b="1" dirty="0">
                <a:solidFill>
                  <a:srgbClr val="FF0000"/>
                </a:solidFill>
              </a:rPr>
              <a:t>Machine Learning</a:t>
            </a:r>
          </a:p>
          <a:p>
            <a:pPr algn="ctr"/>
            <a:r>
              <a:rPr lang="en-US" b="1" dirty="0">
                <a:solidFill>
                  <a:srgbClr val="FF0000"/>
                </a:solidFill>
              </a:rPr>
              <a:t>ICT-4261</a:t>
            </a:r>
          </a:p>
          <a:p>
            <a:pPr algn="ctr"/>
            <a:endParaRPr lang="en-US" b="1" dirty="0"/>
          </a:p>
        </p:txBody>
      </p:sp>
      <p:pic>
        <p:nvPicPr>
          <p:cNvPr id="11269" name="il_fi" descr="http://upload.wikimedia.org/wikipedia/en/0/0a/JU-logo.png"/>
          <p:cNvPicPr>
            <a:picLocks noChangeAspect="1" noChangeArrowheads="1"/>
          </p:cNvPicPr>
          <p:nvPr/>
        </p:nvPicPr>
        <p:blipFill>
          <a:blip r:embed="rId2" r:link="rId3"/>
          <a:srcRect/>
          <a:stretch>
            <a:fillRect/>
          </a:stretch>
        </p:blipFill>
        <p:spPr bwMode="auto">
          <a:xfrm>
            <a:off x="5486400" y="1400685"/>
            <a:ext cx="1025156" cy="1206695"/>
          </a:xfrm>
          <a:prstGeom prst="rect">
            <a:avLst/>
          </a:prstGeom>
          <a:noFill/>
          <a:ln w="9525">
            <a:noFill/>
            <a:miter lim="800000"/>
            <a:headEnd/>
            <a:tailEnd/>
          </a:ln>
        </p:spPr>
      </p:pic>
    </p:spTree>
    <p:extLst>
      <p:ext uri="{BB962C8B-B14F-4D97-AF65-F5344CB8AC3E}">
        <p14:creationId xmlns:p14="http://schemas.microsoft.com/office/powerpoint/2010/main" val="24686619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9600" y="152400"/>
            <a:ext cx="4579656" cy="6324600"/>
          </a:xfrm>
          <a:prstGeom prst="rect">
            <a:avLst/>
          </a:prstGeom>
        </p:spPr>
      </p:pic>
    </p:spTree>
    <p:extLst>
      <p:ext uri="{BB962C8B-B14F-4D97-AF65-F5344CB8AC3E}">
        <p14:creationId xmlns:p14="http://schemas.microsoft.com/office/powerpoint/2010/main" val="881925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34464" y="132865"/>
            <a:ext cx="5424513" cy="6496535"/>
          </a:xfrm>
          <a:prstGeom prst="rect">
            <a:avLst/>
          </a:prstGeom>
        </p:spPr>
      </p:pic>
    </p:spTree>
    <p:extLst>
      <p:ext uri="{BB962C8B-B14F-4D97-AF65-F5344CB8AC3E}">
        <p14:creationId xmlns:p14="http://schemas.microsoft.com/office/powerpoint/2010/main" val="2874646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28800" y="152400"/>
            <a:ext cx="5975674" cy="6637335"/>
          </a:xfrm>
          <a:prstGeom prst="rect">
            <a:avLst/>
          </a:prstGeom>
        </p:spPr>
      </p:pic>
    </p:spTree>
    <p:extLst>
      <p:ext uri="{BB962C8B-B14F-4D97-AF65-F5344CB8AC3E}">
        <p14:creationId xmlns:p14="http://schemas.microsoft.com/office/powerpoint/2010/main" val="3135814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4800" y="0"/>
            <a:ext cx="9937420" cy="6908740"/>
          </a:xfrm>
          <a:prstGeom prst="rect">
            <a:avLst/>
          </a:prstGeom>
        </p:spPr>
      </p:pic>
    </p:spTree>
    <p:extLst>
      <p:ext uri="{BB962C8B-B14F-4D97-AF65-F5344CB8AC3E}">
        <p14:creationId xmlns:p14="http://schemas.microsoft.com/office/powerpoint/2010/main" val="109013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Prediction using CARTs</a:t>
            </a:r>
            <a:br>
              <a:rPr lang="en-US" sz="3600" b="1" dirty="0"/>
            </a:br>
            <a:endParaRPr lang="en-US" sz="3600" dirty="0"/>
          </a:p>
        </p:txBody>
      </p:sp>
      <p:sp>
        <p:nvSpPr>
          <p:cNvPr id="3" name="Content Placeholder 2"/>
          <p:cNvSpPr>
            <a:spLocks noGrp="1"/>
          </p:cNvSpPr>
          <p:nvPr>
            <p:ph idx="1"/>
          </p:nvPr>
        </p:nvSpPr>
        <p:spPr/>
        <p:txBody>
          <a:bodyPr/>
          <a:lstStyle/>
          <a:p>
            <a:pPr fontAlgn="base"/>
            <a:r>
              <a:rPr lang="en-US" dirty="0" smtClean="0"/>
              <a:t>We </a:t>
            </a:r>
            <a:r>
              <a:rPr lang="en-US" dirty="0"/>
              <a:t>saw that decision trees can be classified into two types:</a:t>
            </a:r>
            <a:br>
              <a:rPr lang="en-US" dirty="0"/>
            </a:br>
            <a:r>
              <a:rPr lang="en-US" dirty="0"/>
              <a:t>Classification trees which are used to separate a dataset into different classes (generally used when we expect categorical classes). The other type are Regression Trees which are used when the class variable is continuous (or numerical).</a:t>
            </a:r>
          </a:p>
          <a:p>
            <a:pPr fontAlgn="base"/>
            <a:r>
              <a:rPr lang="en-US" dirty="0"/>
              <a:t>Our focus is to learn a target function that can be used to predict the values of a </a:t>
            </a:r>
            <a:r>
              <a:rPr lang="en-US" dirty="0" err="1"/>
              <a:t>continueous</a:t>
            </a:r>
            <a:r>
              <a:rPr lang="en-US" dirty="0"/>
              <a:t> class attribute, i.e. this is a prediction problem where we want to know if, given labelled training data, something falls into one class or another. </a:t>
            </a:r>
            <a:endParaRPr lang="en-US" dirty="0" smtClean="0"/>
          </a:p>
          <a:p>
            <a:pPr fontAlgn="base"/>
            <a:r>
              <a:rPr lang="en-US" dirty="0" smtClean="0"/>
              <a:t>Let </a:t>
            </a:r>
            <a:r>
              <a:rPr lang="en-US" dirty="0"/>
              <a:t>us continue with the Loan Application approval problem, but add an attribute for each applicant - Salary. This is a continuous attribute ranging from zero (for applicants with no jobs), to near infinity. The age and credit rating attributes can also be represented with actual numerical values, instead of the categories they were before. Our new dataset can look like this:</a:t>
            </a:r>
          </a:p>
          <a:p>
            <a:endParaRPr lang="en-US" dirty="0"/>
          </a:p>
        </p:txBody>
      </p:sp>
    </p:spTree>
    <p:extLst>
      <p:ext uri="{BB962C8B-B14F-4D97-AF65-F5344CB8AC3E}">
        <p14:creationId xmlns:p14="http://schemas.microsoft.com/office/powerpoint/2010/main" val="8878217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z="3600" b="1" dirty="0"/>
              <a:t>Prediction using CARTs</a:t>
            </a:r>
          </a:p>
        </p:txBody>
      </p:sp>
      <p:sp>
        <p:nvSpPr>
          <p:cNvPr id="3" name="Content Placeholder 2"/>
          <p:cNvSpPr>
            <a:spLocks noGrp="1"/>
          </p:cNvSpPr>
          <p:nvPr>
            <p:ph idx="1"/>
          </p:nvPr>
        </p:nvSpPr>
        <p:spPr>
          <a:xfrm>
            <a:off x="228600" y="1600200"/>
            <a:ext cx="4572000" cy="4952999"/>
          </a:xfrm>
        </p:spPr>
        <p:txBody>
          <a:bodyPr/>
          <a:lstStyle/>
          <a:p>
            <a:r>
              <a:rPr lang="en-US" dirty="0"/>
              <a:t>Now we can build a decision tree to predict loan approval on age, salary, credit rating, and various other variables. In this case, we are predicting values for the continuous variables. And the same CART algorithm we discussed above can be applied here. This is the biggest difference between CART and C4.5 </a:t>
            </a:r>
            <a:endParaRPr lang="en-US" dirty="0" smtClean="0"/>
          </a:p>
          <a:p>
            <a:r>
              <a:rPr lang="en-US" dirty="0" smtClean="0"/>
              <a:t> </a:t>
            </a:r>
            <a:r>
              <a:rPr lang="en-US" dirty="0"/>
              <a:t>C4.5 cannot support numerical data and hence cannot be used for regression (prediction problems).</a:t>
            </a:r>
          </a:p>
        </p:txBody>
      </p:sp>
      <p:pic>
        <p:nvPicPr>
          <p:cNvPr id="4" name="Picture 3"/>
          <p:cNvPicPr>
            <a:picLocks noChangeAspect="1"/>
          </p:cNvPicPr>
          <p:nvPr/>
        </p:nvPicPr>
        <p:blipFill>
          <a:blip r:embed="rId2"/>
          <a:stretch>
            <a:fillRect/>
          </a:stretch>
        </p:blipFill>
        <p:spPr>
          <a:xfrm>
            <a:off x="4814236" y="1413627"/>
            <a:ext cx="7107472" cy="4648200"/>
          </a:xfrm>
          <a:prstGeom prst="rect">
            <a:avLst/>
          </a:prstGeom>
        </p:spPr>
      </p:pic>
    </p:spTree>
    <p:extLst>
      <p:ext uri="{BB962C8B-B14F-4D97-AF65-F5344CB8AC3E}">
        <p14:creationId xmlns:p14="http://schemas.microsoft.com/office/powerpoint/2010/main" val="2545778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Pruning: Getting an Optimal Decision tree</a:t>
            </a:r>
            <a:br>
              <a:rPr lang="en-US" sz="3600" b="1" dirty="0"/>
            </a:br>
            <a:endParaRPr lang="en-US" sz="3600" dirty="0"/>
          </a:p>
        </p:txBody>
      </p:sp>
      <p:sp>
        <p:nvSpPr>
          <p:cNvPr id="3" name="Content Placeholder 2"/>
          <p:cNvSpPr>
            <a:spLocks noGrp="1"/>
          </p:cNvSpPr>
          <p:nvPr>
            <p:ph idx="1"/>
          </p:nvPr>
        </p:nvSpPr>
        <p:spPr/>
        <p:txBody>
          <a:bodyPr>
            <a:normAutofit lnSpcReduction="10000"/>
          </a:bodyPr>
          <a:lstStyle/>
          <a:p>
            <a:pPr algn="just"/>
            <a:r>
              <a:rPr lang="en-US" dirty="0" smtClean="0"/>
              <a:t>Pruning </a:t>
            </a:r>
            <a:r>
              <a:rPr lang="en-US" dirty="0"/>
              <a:t>is a process of deleting the unnecessary nodes from a tree in order to get the optimal decision tree.</a:t>
            </a:r>
          </a:p>
          <a:p>
            <a:pPr algn="just"/>
            <a:r>
              <a:rPr lang="en-US" dirty="0"/>
              <a:t>A too-large tree increases the risk of </a:t>
            </a:r>
            <a:r>
              <a:rPr lang="en-US" b="1" dirty="0" err="1"/>
              <a:t>overfitting</a:t>
            </a:r>
            <a:r>
              <a:rPr lang="en-US" dirty="0"/>
              <a:t>, and a small tree may not capture all the important features of the dataset. Therefore, a technique that decreases the size of the learning tree without reducing accuracy is known as Pruning. </a:t>
            </a:r>
            <a:endParaRPr lang="en-US" dirty="0" smtClean="0"/>
          </a:p>
          <a:p>
            <a:pPr algn="just"/>
            <a:r>
              <a:rPr lang="en-US" b="1" dirty="0"/>
              <a:t>How to avoid/counter </a:t>
            </a:r>
            <a:r>
              <a:rPr lang="en-US" b="1" dirty="0" err="1"/>
              <a:t>Overfitting</a:t>
            </a:r>
            <a:r>
              <a:rPr lang="en-US" b="1" dirty="0"/>
              <a:t> in Decision Trees?</a:t>
            </a:r>
            <a:endParaRPr lang="en-US" dirty="0"/>
          </a:p>
          <a:p>
            <a:r>
              <a:rPr lang="en-US" dirty="0"/>
              <a:t>The common problem with Decision trees, especially having a table full of columns, they fit a lot. Sometimes it looks like the tree memorized the training data set. If there is no limit set on a decision tree, it will give you 100% accuracy on the training data set because in the worse case it will end up making 1 leaf for each observation. Thus this affects the accuracy when predicting samples that are not part of the training set.</a:t>
            </a:r>
          </a:p>
          <a:p>
            <a:r>
              <a:rPr lang="en-US" dirty="0"/>
              <a:t>Here are two ways to remove </a:t>
            </a:r>
            <a:r>
              <a:rPr lang="en-US" dirty="0" err="1"/>
              <a:t>overfitting</a:t>
            </a:r>
            <a:r>
              <a:rPr lang="en-US" dirty="0"/>
              <a:t>:</a:t>
            </a:r>
          </a:p>
          <a:p>
            <a:pPr lvl="1"/>
            <a:r>
              <a:rPr lang="en-US" dirty="0"/>
              <a:t>Pruning Decision Trees.</a:t>
            </a:r>
          </a:p>
          <a:p>
            <a:pPr lvl="1"/>
            <a:r>
              <a:rPr lang="en-US" dirty="0"/>
              <a:t>Random Forest</a:t>
            </a:r>
          </a:p>
          <a:p>
            <a:pPr algn="just"/>
            <a:endParaRPr lang="en-US" dirty="0"/>
          </a:p>
        </p:txBody>
      </p:sp>
    </p:spTree>
    <p:extLst>
      <p:ext uri="{BB962C8B-B14F-4D97-AF65-F5344CB8AC3E}">
        <p14:creationId xmlns:p14="http://schemas.microsoft.com/office/powerpoint/2010/main" val="25244339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Pruning</a:t>
            </a:r>
            <a:br>
              <a:rPr lang="en-US" b="1" dirty="0"/>
            </a:br>
            <a:endParaRPr lang="en-US" b="1" dirty="0"/>
          </a:p>
        </p:txBody>
      </p:sp>
      <p:sp>
        <p:nvSpPr>
          <p:cNvPr id="3" name="Content Placeholder 2"/>
          <p:cNvSpPr>
            <a:spLocks noGrp="1"/>
          </p:cNvSpPr>
          <p:nvPr>
            <p:ph idx="1"/>
          </p:nvPr>
        </p:nvSpPr>
        <p:spPr/>
        <p:txBody>
          <a:bodyPr/>
          <a:lstStyle/>
          <a:p>
            <a:r>
              <a:rPr lang="en-US" dirty="0" smtClean="0"/>
              <a:t>Pruning </a:t>
            </a:r>
            <a:r>
              <a:rPr lang="en-US" dirty="0"/>
              <a:t>is another method that can help us avoid </a:t>
            </a:r>
            <a:r>
              <a:rPr lang="en-US" dirty="0" err="1"/>
              <a:t>overfitting</a:t>
            </a:r>
            <a:r>
              <a:rPr lang="en-US" dirty="0"/>
              <a:t>. It helps in improving the performance of the tree by cutting the nodes or sub-nodes which are not significant. Additionally, it removes the branches which have very low importance.</a:t>
            </a:r>
          </a:p>
          <a:p>
            <a:r>
              <a:rPr lang="en-US" dirty="0"/>
              <a:t>There are mainly 2 ways for pruning:</a:t>
            </a:r>
          </a:p>
          <a:p>
            <a:r>
              <a:rPr lang="en-US" b="1" dirty="0"/>
              <a:t>Pre-pruning</a:t>
            </a:r>
            <a:r>
              <a:rPr lang="en-US" dirty="0"/>
              <a:t> – we can stop growing the tree earlier, which means we can prune/remove/cut a node if it has low importance </a:t>
            </a:r>
            <a:r>
              <a:rPr lang="en-US" b="1" dirty="0"/>
              <a:t>while growing</a:t>
            </a:r>
            <a:r>
              <a:rPr lang="en-US" dirty="0"/>
              <a:t> the tree.</a:t>
            </a:r>
          </a:p>
          <a:p>
            <a:r>
              <a:rPr lang="en-US" b="1" dirty="0"/>
              <a:t>Post-pruning</a:t>
            </a:r>
            <a:r>
              <a:rPr lang="en-US" dirty="0"/>
              <a:t> – once our </a:t>
            </a:r>
            <a:r>
              <a:rPr lang="en-US" b="1" dirty="0"/>
              <a:t>tree is built to its depth</a:t>
            </a:r>
            <a:r>
              <a:rPr lang="en-US" dirty="0"/>
              <a:t>, we can start pruning the nodes based on their significance.</a:t>
            </a:r>
          </a:p>
        </p:txBody>
      </p:sp>
    </p:spTree>
    <p:extLst>
      <p:ext uri="{BB962C8B-B14F-4D97-AF65-F5344CB8AC3E}">
        <p14:creationId xmlns:p14="http://schemas.microsoft.com/office/powerpoint/2010/main" val="23257974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Pruning</a:t>
            </a:r>
            <a:br>
              <a:rPr lang="en-US" b="1" dirty="0"/>
            </a:br>
            <a:endParaRPr lang="en-US" dirty="0"/>
          </a:p>
        </p:txBody>
      </p:sp>
      <p:sp>
        <p:nvSpPr>
          <p:cNvPr id="3" name="Content Placeholder 2"/>
          <p:cNvSpPr>
            <a:spLocks noGrp="1"/>
          </p:cNvSpPr>
          <p:nvPr>
            <p:ph idx="1"/>
          </p:nvPr>
        </p:nvSpPr>
        <p:spPr>
          <a:xfrm>
            <a:off x="609600" y="1600201"/>
            <a:ext cx="10972800" cy="5257799"/>
          </a:xfrm>
        </p:spPr>
        <p:txBody>
          <a:bodyPr/>
          <a:lstStyle/>
          <a:p>
            <a:r>
              <a:rPr lang="en-US" dirty="0"/>
              <a:t>In </a:t>
            </a:r>
            <a:r>
              <a:rPr lang="en-US" b="1" dirty="0"/>
              <a:t>pruning</a:t>
            </a:r>
            <a:r>
              <a:rPr lang="en-US" dirty="0"/>
              <a:t>, you trim off the branches of the tree, i.e., remove the decision nodes starting from the leaf node such that the overall accuracy is not disturbed. This is done by segregating the actual training set into two sets: training data set, D and validation data set, V. Prepare the decision tree using the segregated training data set, D. Then continue trimming the tree accordingly to optimize the accuracy of the validation data set, V</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r>
              <a:rPr lang="en-US" dirty="0" smtClean="0"/>
              <a:t>In </a:t>
            </a:r>
            <a:r>
              <a:rPr lang="en-US" dirty="0"/>
              <a:t>the above diagram, the ‘Age’ attribute in the left-hand side of the tree has been pruned as it has more importance on the right-hand side of the tree, hence removing </a:t>
            </a:r>
            <a:r>
              <a:rPr lang="en-US" dirty="0" err="1"/>
              <a:t>overfitting</a:t>
            </a:r>
            <a:r>
              <a:rPr lang="en-US" dirty="0"/>
              <a:t>.</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274776" y="3200400"/>
            <a:ext cx="3560030" cy="2895600"/>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010400" y="3048000"/>
            <a:ext cx="3276600" cy="3159900"/>
          </a:xfrm>
          <a:prstGeom prst="rect">
            <a:avLst/>
          </a:prstGeom>
        </p:spPr>
      </p:pic>
    </p:spTree>
    <p:extLst>
      <p:ext uri="{BB962C8B-B14F-4D97-AF65-F5344CB8AC3E}">
        <p14:creationId xmlns:p14="http://schemas.microsoft.com/office/powerpoint/2010/main" val="5194707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normAutofit fontScale="90000"/>
          </a:bodyPr>
          <a:lstStyle/>
          <a:p>
            <a:pPr algn="ctr"/>
            <a:r>
              <a:rPr lang="en-US" sz="9600" b="1" dirty="0">
                <a:solidFill>
                  <a:schemeClr val="accent6">
                    <a:lumMod val="75000"/>
                  </a:schemeClr>
                </a:solidFill>
              </a:rPr>
              <a:t>Thank You</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19</a:t>
            </a:fld>
            <a:endParaRPr lang="en-US"/>
          </a:p>
        </p:txBody>
      </p:sp>
    </p:spTree>
    <p:extLst>
      <p:ext uri="{BB962C8B-B14F-4D97-AF65-F5344CB8AC3E}">
        <p14:creationId xmlns:p14="http://schemas.microsoft.com/office/powerpoint/2010/main" val="32186378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1143000"/>
          </a:xfrm>
        </p:spPr>
        <p:txBody>
          <a:bodyPr/>
          <a:lstStyle/>
          <a:p>
            <a:pPr algn="l"/>
            <a:r>
              <a:rPr lang="en-US" dirty="0" smtClean="0">
                <a:latin typeface="Gill Sans MT" panose="020B0502020104020203" pitchFamily="34" charset="0"/>
              </a:rPr>
              <a:t>Contents</a:t>
            </a:r>
            <a:endParaRPr lang="en-US" dirty="0">
              <a:latin typeface="Gill Sans MT" panose="020B0502020104020203" pitchFamily="34" charset="0"/>
            </a:endParaRPr>
          </a:p>
        </p:txBody>
      </p:sp>
      <p:sp>
        <p:nvSpPr>
          <p:cNvPr id="3" name="Content Placeholder 2"/>
          <p:cNvSpPr>
            <a:spLocks noGrp="1"/>
          </p:cNvSpPr>
          <p:nvPr>
            <p:ph idx="1"/>
          </p:nvPr>
        </p:nvSpPr>
        <p:spPr>
          <a:xfrm>
            <a:off x="609600" y="1066800"/>
            <a:ext cx="10972800" cy="5791200"/>
          </a:xfrm>
        </p:spPr>
        <p:txBody>
          <a:bodyPr>
            <a:noAutofit/>
          </a:bodyPr>
          <a:lstStyle/>
          <a:p>
            <a:pPr marL="0" indent="0">
              <a:buNone/>
            </a:pPr>
            <a:r>
              <a:rPr lang="en-US" sz="1700" b="1" dirty="0"/>
              <a:t>The course will mainly cover the following topics:</a:t>
            </a:r>
          </a:p>
          <a:p>
            <a:pPr>
              <a:buFont typeface="Wingdings" panose="05000000000000000000" pitchFamily="2" charset="2"/>
              <a:buChar char="ü"/>
            </a:pPr>
            <a:r>
              <a:rPr lang="en-US" sz="1800" dirty="0"/>
              <a:t>A Gentle Introduction to Machine </a:t>
            </a:r>
            <a:r>
              <a:rPr lang="en-US" sz="1800" dirty="0" smtClean="0"/>
              <a:t>Learning</a:t>
            </a:r>
          </a:p>
          <a:p>
            <a:pPr>
              <a:buFont typeface="Wingdings" panose="05000000000000000000" pitchFamily="2" charset="2"/>
              <a:buChar char="ü"/>
            </a:pPr>
            <a:r>
              <a:rPr lang="en-US" sz="1800" dirty="0"/>
              <a:t>Important Elements in Machine </a:t>
            </a:r>
            <a:r>
              <a:rPr lang="en-US" sz="1800" dirty="0" smtClean="0"/>
              <a:t>Learning</a:t>
            </a:r>
          </a:p>
          <a:p>
            <a:pPr>
              <a:buFont typeface="Wingdings" panose="05000000000000000000" pitchFamily="2" charset="2"/>
              <a:buChar char="ü"/>
            </a:pPr>
            <a:r>
              <a:rPr lang="en-US" sz="1800" dirty="0" smtClean="0"/>
              <a:t>Linear Regression</a:t>
            </a:r>
          </a:p>
          <a:p>
            <a:pPr>
              <a:buFont typeface="Wingdings" panose="05000000000000000000" pitchFamily="2" charset="2"/>
              <a:buChar char="ü"/>
            </a:pPr>
            <a:r>
              <a:rPr lang="en-US" sz="1800" dirty="0"/>
              <a:t>Logistic Regression</a:t>
            </a:r>
            <a:endParaRPr lang="en-US" sz="1800" dirty="0" smtClean="0"/>
          </a:p>
          <a:p>
            <a:pPr>
              <a:buFont typeface="Wingdings" panose="05000000000000000000" pitchFamily="2" charset="2"/>
              <a:buChar char="ü"/>
            </a:pPr>
            <a:r>
              <a:rPr lang="en-US" sz="1800" dirty="0" smtClean="0"/>
              <a:t>Naive Bayes</a:t>
            </a:r>
          </a:p>
          <a:p>
            <a:pPr>
              <a:buFont typeface="Wingdings" panose="05000000000000000000" pitchFamily="2" charset="2"/>
              <a:buChar char="ü"/>
            </a:pPr>
            <a:r>
              <a:rPr lang="en-US" sz="1800" dirty="0"/>
              <a:t>Support Vector Machines</a:t>
            </a:r>
            <a:endParaRPr lang="en-US" sz="1800" dirty="0" smtClean="0"/>
          </a:p>
          <a:p>
            <a:pPr>
              <a:buFont typeface="Wingdings" panose="05000000000000000000" pitchFamily="2" charset="2"/>
              <a:buChar char="ü"/>
            </a:pPr>
            <a:r>
              <a:rPr lang="en-US" sz="1800" dirty="0"/>
              <a:t>Decision Trees and Ensemble </a:t>
            </a:r>
            <a:r>
              <a:rPr lang="en-US" sz="1800" dirty="0" smtClean="0"/>
              <a:t>Learning</a:t>
            </a:r>
          </a:p>
          <a:p>
            <a:pPr>
              <a:buFont typeface="Wingdings" panose="05000000000000000000" pitchFamily="2" charset="2"/>
              <a:buChar char="ü"/>
            </a:pPr>
            <a:r>
              <a:rPr lang="en-US" sz="1800" dirty="0" smtClean="0"/>
              <a:t>Neural </a:t>
            </a:r>
            <a:r>
              <a:rPr lang="en-US" sz="1800" dirty="0"/>
              <a:t>Networks and Deep Learning</a:t>
            </a:r>
          </a:p>
          <a:p>
            <a:pPr>
              <a:buFont typeface="Wingdings" panose="05000000000000000000" pitchFamily="2" charset="2"/>
              <a:buChar char="ü"/>
            </a:pPr>
            <a:r>
              <a:rPr lang="en-US" sz="1800" dirty="0" smtClean="0"/>
              <a:t>Unsupervised </a:t>
            </a:r>
            <a:r>
              <a:rPr lang="en-US" sz="1800" dirty="0"/>
              <a:t>Learning</a:t>
            </a:r>
            <a:endParaRPr lang="en-US" sz="1700" dirty="0"/>
          </a:p>
          <a:p>
            <a:pPr lvl="1">
              <a:buFont typeface="Gill Sans MT" panose="020B0502020104020203" pitchFamily="34" charset="0"/>
              <a:buChar char="–"/>
            </a:pPr>
            <a:endParaRPr lang="en-US" sz="1700" dirty="0"/>
          </a:p>
        </p:txBody>
      </p:sp>
    </p:spTree>
    <p:extLst>
      <p:ext uri="{BB962C8B-B14F-4D97-AF65-F5344CB8AC3E}">
        <p14:creationId xmlns:p14="http://schemas.microsoft.com/office/powerpoint/2010/main" val="22273332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1143000"/>
          </a:xfrm>
        </p:spPr>
        <p:txBody>
          <a:bodyPr/>
          <a:lstStyle/>
          <a:p>
            <a:pPr algn="l"/>
            <a:r>
              <a:rPr lang="en-US" b="1" dirty="0"/>
              <a:t>Outline</a:t>
            </a:r>
          </a:p>
        </p:txBody>
      </p:sp>
      <p:sp>
        <p:nvSpPr>
          <p:cNvPr id="3" name="Content Placeholder 2"/>
          <p:cNvSpPr>
            <a:spLocks noGrp="1"/>
          </p:cNvSpPr>
          <p:nvPr>
            <p:ph idx="1"/>
          </p:nvPr>
        </p:nvSpPr>
        <p:spPr/>
        <p:txBody>
          <a:bodyPr>
            <a:normAutofit/>
          </a:bodyPr>
          <a:lstStyle/>
          <a:p>
            <a:r>
              <a:rPr lang="en-US" sz="2400" dirty="0" smtClean="0"/>
              <a:t>Decision Trees and Ensemble </a:t>
            </a:r>
            <a:r>
              <a:rPr lang="en-US" sz="2400" dirty="0"/>
              <a:t>Learning</a:t>
            </a:r>
          </a:p>
          <a:p>
            <a:endParaRPr lang="en-US" sz="2400" dirty="0"/>
          </a:p>
        </p:txBody>
      </p:sp>
    </p:spTree>
    <p:extLst>
      <p:ext uri="{BB962C8B-B14F-4D97-AF65-F5344CB8AC3E}">
        <p14:creationId xmlns:p14="http://schemas.microsoft.com/office/powerpoint/2010/main" val="28779229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CART </a:t>
            </a:r>
            <a:r>
              <a:rPr lang="en-US" dirty="0" smtClean="0"/>
              <a:t>Algorithm</a:t>
            </a:r>
            <a:endParaRPr lang="en-US" dirty="0"/>
          </a:p>
        </p:txBody>
      </p:sp>
      <p:sp>
        <p:nvSpPr>
          <p:cNvPr id="3" name="Content Placeholder 2"/>
          <p:cNvSpPr>
            <a:spLocks noGrp="1"/>
          </p:cNvSpPr>
          <p:nvPr>
            <p:ph idx="1"/>
          </p:nvPr>
        </p:nvSpPr>
        <p:spPr/>
        <p:txBody>
          <a:bodyPr>
            <a:normAutofit/>
          </a:bodyPr>
          <a:lstStyle/>
          <a:p>
            <a:r>
              <a:rPr lang="en-US" dirty="0"/>
              <a:t>The CART (Classification and Regression Trees) algorithm is a decision </a:t>
            </a:r>
            <a:r>
              <a:rPr lang="en-US" dirty="0" smtClean="0"/>
              <a:t>tree </a:t>
            </a:r>
            <a:r>
              <a:rPr lang="en-US" dirty="0"/>
              <a:t>learning</a:t>
            </a:r>
            <a:r>
              <a:rPr lang="en-US" dirty="0" smtClean="0"/>
              <a:t> algorithm that </a:t>
            </a:r>
            <a:r>
              <a:rPr lang="en-US" dirty="0"/>
              <a:t>can be used for both classification and regression problems in machine learning. It works by recursively partitioning the training data into smaller subsets using binary splits. </a:t>
            </a:r>
            <a:endParaRPr lang="en-US" dirty="0" smtClean="0"/>
          </a:p>
          <a:p>
            <a:r>
              <a:rPr lang="en-US" dirty="0" smtClean="0"/>
              <a:t>CART </a:t>
            </a:r>
            <a:r>
              <a:rPr lang="en-US" dirty="0"/>
              <a:t>is a powerful and popular algorithm due to its ability to handle both categorical and continuous features,</a:t>
            </a:r>
            <a:endParaRPr lang="en-US" dirty="0" smtClean="0"/>
          </a:p>
          <a:p>
            <a:r>
              <a:rPr lang="en-US" dirty="0" smtClean="0"/>
              <a:t>CART algorithm is developed </a:t>
            </a:r>
            <a:r>
              <a:rPr lang="en-US" dirty="0"/>
              <a:t>by Leo </a:t>
            </a:r>
            <a:r>
              <a:rPr lang="en-US" dirty="0" err="1"/>
              <a:t>Breiman</a:t>
            </a:r>
            <a:r>
              <a:rPr lang="en-US" dirty="0"/>
              <a:t> and Jerome Friedman. </a:t>
            </a:r>
            <a:endParaRPr lang="en-US" dirty="0" smtClean="0"/>
          </a:p>
          <a:p>
            <a:r>
              <a:rPr lang="en-US" dirty="0" smtClean="0"/>
              <a:t>It </a:t>
            </a:r>
            <a:r>
              <a:rPr lang="en-US" dirty="0"/>
              <a:t>uses the </a:t>
            </a:r>
            <a:r>
              <a:rPr lang="en-US" dirty="0" err="1"/>
              <a:t>Gini</a:t>
            </a:r>
            <a:r>
              <a:rPr lang="en-US" dirty="0"/>
              <a:t> impurity measure for classification trees and the mean squared error for regression trees. </a:t>
            </a:r>
            <a:endParaRPr lang="en-US" dirty="0" smtClean="0"/>
          </a:p>
          <a:p>
            <a:r>
              <a:rPr lang="en-US" dirty="0" smtClean="0"/>
              <a:t>CART </a:t>
            </a:r>
            <a:r>
              <a:rPr lang="en-US" dirty="0"/>
              <a:t>algorithm always creates a binary tree, which means that each non-terminal node has two child nodes. This is in contrast with other tree-based methods, which may allow multiple child nodes </a:t>
            </a:r>
            <a:endParaRPr lang="en-US" dirty="0" smtClean="0"/>
          </a:p>
          <a:p>
            <a:pPr marL="0" indent="0">
              <a:buNone/>
            </a:pPr>
            <a:endParaRPr lang="en-US" dirty="0" smtClean="0"/>
          </a:p>
        </p:txBody>
      </p:sp>
    </p:spTree>
    <p:extLst>
      <p:ext uri="{BB962C8B-B14F-4D97-AF65-F5344CB8AC3E}">
        <p14:creationId xmlns:p14="http://schemas.microsoft.com/office/powerpoint/2010/main" val="28882135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Gini</a:t>
            </a:r>
            <a:r>
              <a:rPr lang="en-US" dirty="0"/>
              <a:t> Index</a:t>
            </a:r>
          </a:p>
        </p:txBody>
      </p:sp>
      <p:sp>
        <p:nvSpPr>
          <p:cNvPr id="3" name="Content Placeholder 2"/>
          <p:cNvSpPr>
            <a:spLocks noGrp="1"/>
          </p:cNvSpPr>
          <p:nvPr>
            <p:ph idx="1"/>
          </p:nvPr>
        </p:nvSpPr>
        <p:spPr>
          <a:xfrm>
            <a:off x="609600" y="1600201"/>
            <a:ext cx="10972800" cy="4952999"/>
          </a:xfrm>
        </p:spPr>
        <p:txBody>
          <a:bodyPr>
            <a:normAutofit fontScale="92500" lnSpcReduction="20000"/>
          </a:bodyPr>
          <a:lstStyle/>
          <a:p>
            <a:pPr fontAlgn="base"/>
            <a:r>
              <a:rPr lang="en-US" dirty="0"/>
              <a:t>Steps </a:t>
            </a:r>
            <a:r>
              <a:rPr lang="en-US" dirty="0" smtClean="0"/>
              <a:t>1 Calculate </a:t>
            </a:r>
            <a:r>
              <a:rPr lang="en-US" dirty="0"/>
              <a:t>the </a:t>
            </a:r>
            <a:r>
              <a:rPr lang="en-US" dirty="0" err="1"/>
              <a:t>Gini</a:t>
            </a:r>
            <a:r>
              <a:rPr lang="en-US" dirty="0"/>
              <a:t> impurity for the entire dataset. This is the impurity of the root node. </a:t>
            </a:r>
            <a:endParaRPr lang="en-US" dirty="0" smtClean="0"/>
          </a:p>
          <a:p>
            <a:pPr fontAlgn="base"/>
            <a:r>
              <a:rPr lang="en-US" dirty="0"/>
              <a:t>Steps </a:t>
            </a:r>
            <a:r>
              <a:rPr lang="en-US" dirty="0" smtClean="0"/>
              <a:t>2 For </a:t>
            </a:r>
            <a:r>
              <a:rPr lang="en-US" dirty="0"/>
              <a:t>each input variable, calculate the </a:t>
            </a:r>
            <a:r>
              <a:rPr lang="en-US" dirty="0" err="1"/>
              <a:t>Gini</a:t>
            </a:r>
            <a:r>
              <a:rPr lang="en-US" dirty="0"/>
              <a:t> impurity for all possible split points. The split point that results in the minimum </a:t>
            </a:r>
            <a:r>
              <a:rPr lang="en-US" dirty="0" err="1"/>
              <a:t>Gini</a:t>
            </a:r>
            <a:r>
              <a:rPr lang="en-US" dirty="0"/>
              <a:t> impurity is chosen. </a:t>
            </a:r>
            <a:endParaRPr lang="en-US" dirty="0" smtClean="0"/>
          </a:p>
          <a:p>
            <a:pPr fontAlgn="base"/>
            <a:r>
              <a:rPr lang="en-US" dirty="0"/>
              <a:t>Steps </a:t>
            </a:r>
            <a:r>
              <a:rPr lang="en-US" dirty="0" smtClean="0"/>
              <a:t>3 The </a:t>
            </a:r>
            <a:r>
              <a:rPr lang="en-US" dirty="0"/>
              <a:t>data is split into two subsets based on the chosen split point, and a new node is created for each subset. </a:t>
            </a:r>
            <a:endParaRPr lang="en-US" dirty="0" smtClean="0"/>
          </a:p>
          <a:p>
            <a:pPr fontAlgn="base"/>
            <a:r>
              <a:rPr lang="en-US" dirty="0" smtClean="0"/>
              <a:t>Steps 4 Steps </a:t>
            </a:r>
            <a:r>
              <a:rPr lang="en-US" dirty="0"/>
              <a:t>2 and 3 are repeated for each new node, until a stopping criterion is met. This stopping criterion could be a maximum tree depth, a minimum number of data points in a leaf node, or a minimum reduction in impurity. </a:t>
            </a:r>
            <a:endParaRPr lang="en-US" dirty="0" smtClean="0"/>
          </a:p>
          <a:p>
            <a:pPr fontAlgn="base"/>
            <a:r>
              <a:rPr lang="en-US" dirty="0"/>
              <a:t>Steps </a:t>
            </a:r>
            <a:r>
              <a:rPr lang="en-US" dirty="0" smtClean="0"/>
              <a:t>5 The </a:t>
            </a:r>
            <a:r>
              <a:rPr lang="en-US" dirty="0"/>
              <a:t>resulting tree is the decision tree.</a:t>
            </a:r>
            <a:endParaRPr lang="en-US" b="1" dirty="0" smtClean="0"/>
          </a:p>
          <a:p>
            <a:pPr fontAlgn="base"/>
            <a:r>
              <a:rPr lang="en-US" dirty="0" err="1" smtClean="0"/>
              <a:t>Gini</a:t>
            </a:r>
            <a:r>
              <a:rPr lang="en-US" dirty="0" smtClean="0"/>
              <a:t> </a:t>
            </a:r>
            <a:r>
              <a:rPr lang="en-US" dirty="0"/>
              <a:t>impurity is a measure of the quality of a split in a decision tree algorithm. Given a sample, the </a:t>
            </a:r>
            <a:r>
              <a:rPr lang="en-US" dirty="0" err="1"/>
              <a:t>Gini</a:t>
            </a:r>
            <a:r>
              <a:rPr lang="en-US" dirty="0"/>
              <a:t> impurity measures the probability of a misclassification if a label is randomly chosen using the probability distribution of the branch. </a:t>
            </a:r>
          </a:p>
          <a:p>
            <a:pPr fontAlgn="base"/>
            <a:r>
              <a:rPr lang="en-US" dirty="0" smtClean="0"/>
              <a:t>The </a:t>
            </a:r>
            <a:r>
              <a:rPr lang="en-US" dirty="0" err="1"/>
              <a:t>Gini</a:t>
            </a:r>
            <a:r>
              <a:rPr lang="en-US" dirty="0"/>
              <a:t> impurity of a node can be calculated as follows</a:t>
            </a:r>
            <a:r>
              <a:rPr lang="en-US" dirty="0" smtClean="0"/>
              <a:t>:</a:t>
            </a:r>
            <a:endParaRPr lang="en-US" b="1" dirty="0" smtClean="0"/>
          </a:p>
          <a:p>
            <a:pPr lvl="1" fontAlgn="base"/>
            <a:r>
              <a:rPr lang="en-US" b="1" dirty="0" err="1" smtClean="0"/>
              <a:t>Gini</a:t>
            </a:r>
            <a:r>
              <a:rPr lang="en-US" b="1" dirty="0" smtClean="0"/>
              <a:t> </a:t>
            </a:r>
            <a:r>
              <a:rPr lang="en-US" b="1" dirty="0"/>
              <a:t>= 1 - ∑(p</a:t>
            </a:r>
            <a:r>
              <a:rPr lang="en-US" b="1" baseline="-25000" dirty="0"/>
              <a:t>i</a:t>
            </a:r>
            <a:r>
              <a:rPr lang="en-US" b="1" dirty="0"/>
              <a:t>)</a:t>
            </a:r>
            <a:r>
              <a:rPr lang="en-US" b="1" baseline="30000" dirty="0"/>
              <a:t>2</a:t>
            </a:r>
            <a:r>
              <a:rPr lang="en-US" b="1" dirty="0"/>
              <a:t/>
            </a:r>
            <a:br>
              <a:rPr lang="en-US" b="1" dirty="0"/>
            </a:br>
            <a:endParaRPr lang="en-US" b="1" dirty="0"/>
          </a:p>
          <a:p>
            <a:pPr lvl="1" fontAlgn="base"/>
            <a:r>
              <a:rPr lang="en-US" dirty="0"/>
              <a:t>Here, p</a:t>
            </a:r>
            <a:r>
              <a:rPr lang="en-US" baseline="-25000" dirty="0"/>
              <a:t>i</a:t>
            </a:r>
            <a:r>
              <a:rPr lang="en-US" dirty="0"/>
              <a:t> is the probability that a tuple in D belongs to the class </a:t>
            </a:r>
            <a:r>
              <a:rPr lang="en-US" dirty="0" err="1"/>
              <a:t>C</a:t>
            </a:r>
            <a:r>
              <a:rPr lang="en-US" baseline="-25000" dirty="0" err="1"/>
              <a:t>i</a:t>
            </a:r>
            <a:r>
              <a:rPr lang="en-US" dirty="0" smtClean="0"/>
              <a:t>.</a:t>
            </a:r>
          </a:p>
          <a:p>
            <a:r>
              <a:rPr lang="en-US" dirty="0" smtClean="0"/>
              <a:t>The </a:t>
            </a:r>
            <a:r>
              <a:rPr lang="en-US" dirty="0"/>
              <a:t>index reaches its minimum (0.0) when all the samples of a node are classified into a single category</a:t>
            </a:r>
            <a:r>
              <a:rPr lang="en-US" dirty="0" smtClean="0"/>
              <a:t>.</a:t>
            </a:r>
            <a:endParaRPr lang="en-US" dirty="0"/>
          </a:p>
        </p:txBody>
      </p:sp>
    </p:spTree>
    <p:extLst>
      <p:ext uri="{BB962C8B-B14F-4D97-AF65-F5344CB8AC3E}">
        <p14:creationId xmlns:p14="http://schemas.microsoft.com/office/powerpoint/2010/main" val="10140906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190423" y="2057400"/>
            <a:ext cx="7153977" cy="4363482"/>
          </a:xfrm>
          <a:prstGeom prst="rect">
            <a:avLst/>
          </a:prstGeom>
        </p:spPr>
      </p:pic>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152400" y="1447800"/>
            <a:ext cx="5486400" cy="5257799"/>
          </a:xfrm>
        </p:spPr>
        <p:txBody>
          <a:bodyPr>
            <a:normAutofit fontScale="92500" lnSpcReduction="10000"/>
          </a:bodyPr>
          <a:lstStyle/>
          <a:p>
            <a:pPr fontAlgn="base"/>
            <a:r>
              <a:rPr lang="en-US" dirty="0"/>
              <a:t>H</a:t>
            </a:r>
            <a:r>
              <a:rPr lang="en-US" dirty="0" smtClean="0"/>
              <a:t>ere </a:t>
            </a:r>
            <a:r>
              <a:rPr lang="en-US" dirty="0"/>
              <a:t>is the goal:</a:t>
            </a:r>
            <a:br>
              <a:rPr lang="en-US" dirty="0"/>
            </a:br>
            <a:r>
              <a:rPr lang="en-US" dirty="0"/>
              <a:t>Use the model to classify future loan applications into one of these classes:</a:t>
            </a:r>
            <a:br>
              <a:rPr lang="en-US" dirty="0"/>
            </a:br>
            <a:endParaRPr lang="en-US" dirty="0"/>
          </a:p>
          <a:p>
            <a:pPr lvl="1" fontAlgn="base">
              <a:buFont typeface="Arial" panose="020B0604020202020204" pitchFamily="34" charset="0"/>
              <a:buChar char="•"/>
            </a:pPr>
            <a:r>
              <a:rPr lang="en-US" dirty="0" smtClean="0"/>
              <a:t>Yes </a:t>
            </a:r>
            <a:r>
              <a:rPr lang="en-US" dirty="0"/>
              <a:t>(approved) and </a:t>
            </a:r>
            <a:endParaRPr lang="en-US" dirty="0" smtClean="0"/>
          </a:p>
          <a:p>
            <a:pPr lvl="1" fontAlgn="base">
              <a:buFont typeface="Arial" panose="020B0604020202020204" pitchFamily="34" charset="0"/>
              <a:buChar char="•"/>
            </a:pPr>
            <a:r>
              <a:rPr lang="en-US" dirty="0" smtClean="0"/>
              <a:t> </a:t>
            </a:r>
            <a:r>
              <a:rPr lang="en-US" dirty="0"/>
              <a:t>No (not approved</a:t>
            </a:r>
            <a:r>
              <a:rPr lang="en-US" dirty="0" smtClean="0"/>
              <a:t>)</a:t>
            </a:r>
          </a:p>
          <a:p>
            <a:pPr marL="457200" lvl="1" indent="0" fontAlgn="base">
              <a:buNone/>
            </a:pPr>
            <a:endParaRPr lang="en-US" dirty="0"/>
          </a:p>
          <a:p>
            <a:pPr fontAlgn="base"/>
            <a:r>
              <a:rPr lang="en-US" dirty="0"/>
              <a:t>Let us </a:t>
            </a:r>
            <a:r>
              <a:rPr lang="en-US" dirty="0" err="1"/>
              <a:t>clasify</a:t>
            </a:r>
            <a:r>
              <a:rPr lang="en-US" dirty="0"/>
              <a:t> the following applicant whose record looks like this:</a:t>
            </a:r>
            <a:br>
              <a:rPr lang="en-US" dirty="0"/>
            </a:br>
            <a:r>
              <a:rPr lang="en-US" dirty="0"/>
              <a:t>Age: Young</a:t>
            </a:r>
            <a:br>
              <a:rPr lang="en-US" dirty="0"/>
            </a:br>
            <a:r>
              <a:rPr lang="en-US" dirty="0" err="1"/>
              <a:t>Job_Status</a:t>
            </a:r>
            <a:r>
              <a:rPr lang="en-US" dirty="0"/>
              <a:t>: False</a:t>
            </a:r>
            <a:br>
              <a:rPr lang="en-US" dirty="0"/>
            </a:br>
            <a:r>
              <a:rPr lang="en-US" dirty="0" err="1"/>
              <a:t>Owns_House</a:t>
            </a:r>
            <a:r>
              <a:rPr lang="en-US" dirty="0"/>
              <a:t>: False</a:t>
            </a:r>
            <a:br>
              <a:rPr lang="en-US" dirty="0"/>
            </a:br>
            <a:r>
              <a:rPr lang="en-US" dirty="0" err="1"/>
              <a:t>Credit_Rating</a:t>
            </a:r>
            <a:r>
              <a:rPr lang="en-US" dirty="0"/>
              <a:t>: Good</a:t>
            </a:r>
            <a:br>
              <a:rPr lang="en-US" dirty="0"/>
            </a:br>
            <a:r>
              <a:rPr lang="en-US" dirty="0"/>
              <a:t/>
            </a:r>
            <a:br>
              <a:rPr lang="en-US" dirty="0"/>
            </a:br>
            <a:r>
              <a:rPr lang="en-US" dirty="0"/>
              <a:t/>
            </a:r>
            <a:br>
              <a:rPr lang="en-US" dirty="0"/>
            </a:br>
            <a:r>
              <a:rPr lang="en-US" dirty="0"/>
              <a:t>What would a decision tree look like for the above problem?</a:t>
            </a:r>
            <a:br>
              <a:rPr lang="en-US" dirty="0"/>
            </a:br>
            <a:r>
              <a:rPr lang="en-US" dirty="0"/>
              <a:t>Here is one example of a decision tree -</a:t>
            </a:r>
          </a:p>
        </p:txBody>
      </p:sp>
    </p:spTree>
    <p:extLst>
      <p:ext uri="{BB962C8B-B14F-4D97-AF65-F5344CB8AC3E}">
        <p14:creationId xmlns:p14="http://schemas.microsoft.com/office/powerpoint/2010/main" val="34263596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Find </a:t>
            </a:r>
            <a:r>
              <a:rPr lang="en-US" dirty="0" err="1" smtClean="0"/>
              <a:t>Gini</a:t>
            </a:r>
            <a:r>
              <a:rPr lang="en-US" dirty="0" smtClean="0"/>
              <a:t> </a:t>
            </a:r>
            <a:r>
              <a:rPr lang="en-US" dirty="0"/>
              <a:t>Index</a:t>
            </a:r>
          </a:p>
        </p:txBody>
      </p:sp>
      <p:sp>
        <p:nvSpPr>
          <p:cNvPr id="3" name="Content Placeholder 2"/>
          <p:cNvSpPr>
            <a:spLocks noGrp="1"/>
          </p:cNvSpPr>
          <p:nvPr>
            <p:ph idx="1"/>
          </p:nvPr>
        </p:nvSpPr>
        <p:spPr>
          <a:xfrm>
            <a:off x="152400" y="2332037"/>
            <a:ext cx="10972800" cy="4525963"/>
          </a:xfrm>
        </p:spPr>
        <p:txBody>
          <a:bodyPr>
            <a:normAutofit fontScale="85000" lnSpcReduction="20000"/>
          </a:bodyPr>
          <a:lstStyle/>
          <a:p>
            <a:pPr fontAlgn="base"/>
            <a:r>
              <a:rPr lang="en-US" b="1" dirty="0"/>
              <a:t>Step 1: Find </a:t>
            </a:r>
            <a:r>
              <a:rPr lang="en-US" b="1" dirty="0" err="1"/>
              <a:t>Gini</a:t>
            </a:r>
            <a:r>
              <a:rPr lang="en-US" b="1" dirty="0"/>
              <a:t>(D)</a:t>
            </a:r>
            <a:r>
              <a:rPr lang="en-US" dirty="0"/>
              <a:t/>
            </a:r>
            <a:br>
              <a:rPr lang="en-US" dirty="0"/>
            </a:br>
            <a:r>
              <a:rPr lang="en-US" dirty="0"/>
              <a:t>In our case, </a:t>
            </a:r>
            <a:r>
              <a:rPr lang="en-US" dirty="0" err="1"/>
              <a:t>Gini</a:t>
            </a:r>
            <a:r>
              <a:rPr lang="en-US" dirty="0"/>
              <a:t>(D) = 1 - (9/15)</a:t>
            </a:r>
            <a:r>
              <a:rPr lang="en-US" baseline="30000" dirty="0"/>
              <a:t>2</a:t>
            </a:r>
            <a:r>
              <a:rPr lang="en-US" dirty="0"/>
              <a:t> - (6/15)</a:t>
            </a:r>
            <a:r>
              <a:rPr lang="en-US" baseline="30000" dirty="0"/>
              <a:t>2</a:t>
            </a:r>
            <a:r>
              <a:rPr lang="en-US" dirty="0"/>
              <a:t> = 0.48</a:t>
            </a:r>
            <a:br>
              <a:rPr lang="en-US" dirty="0"/>
            </a:br>
            <a:r>
              <a:rPr lang="en-US" dirty="0"/>
              <a:t>[since we have 9 Yes and 6 No class </a:t>
            </a:r>
            <a:r>
              <a:rPr lang="en-US" dirty="0" smtClean="0"/>
              <a:t>values</a:t>
            </a:r>
          </a:p>
          <a:p>
            <a:pPr marL="0" indent="0" fontAlgn="base">
              <a:buNone/>
            </a:pPr>
            <a:r>
              <a:rPr lang="en-US" dirty="0"/>
              <a:t> </a:t>
            </a:r>
            <a:r>
              <a:rPr lang="en-US" dirty="0" smtClean="0"/>
              <a:t>     </a:t>
            </a:r>
            <a:r>
              <a:rPr lang="en-US" dirty="0"/>
              <a:t>for the 15 total records]</a:t>
            </a:r>
          </a:p>
          <a:p>
            <a:pPr fontAlgn="base"/>
            <a:r>
              <a:rPr lang="en-US" b="1" dirty="0"/>
              <a:t>Step 2: Find </a:t>
            </a:r>
            <a:r>
              <a:rPr lang="en-US" b="1" dirty="0" err="1"/>
              <a:t>Gini</a:t>
            </a:r>
            <a:r>
              <a:rPr lang="en-US" b="1" baseline="-25000" dirty="0" err="1"/>
              <a:t>k</a:t>
            </a:r>
            <a:r>
              <a:rPr lang="en-US" b="1" dirty="0"/>
              <a:t>(D) for each attribute k</a:t>
            </a:r>
            <a:r>
              <a:rPr lang="en-US" dirty="0"/>
              <a:t/>
            </a:r>
            <a:br>
              <a:rPr lang="en-US" dirty="0"/>
            </a:br>
            <a:r>
              <a:rPr lang="en-US" dirty="0" err="1"/>
              <a:t>Gini</a:t>
            </a:r>
            <a:r>
              <a:rPr lang="en-US" baseline="-25000" dirty="0" err="1"/>
              <a:t>k</a:t>
            </a:r>
            <a:r>
              <a:rPr lang="en-US" dirty="0"/>
              <a:t>(D) = ∑|D</a:t>
            </a:r>
            <a:r>
              <a:rPr lang="en-US" baseline="-25000" dirty="0"/>
              <a:t>i</a:t>
            </a:r>
            <a:r>
              <a:rPr lang="en-US" dirty="0"/>
              <a:t>|/|D| * </a:t>
            </a:r>
            <a:r>
              <a:rPr lang="en-US" dirty="0" err="1"/>
              <a:t>Gini</a:t>
            </a:r>
            <a:r>
              <a:rPr lang="en-US" dirty="0"/>
              <a:t>(D</a:t>
            </a:r>
            <a:r>
              <a:rPr lang="en-US" baseline="-25000" dirty="0"/>
              <a:t>i</a:t>
            </a:r>
            <a:r>
              <a:rPr lang="en-US" dirty="0"/>
              <a:t>)</a:t>
            </a:r>
            <a:br>
              <a:rPr lang="en-US" dirty="0"/>
            </a:br>
            <a:r>
              <a:rPr lang="en-US" dirty="0"/>
              <a:t>For </a:t>
            </a:r>
            <a:r>
              <a:rPr lang="en-US" dirty="0" err="1"/>
              <a:t>i</a:t>
            </a:r>
            <a:r>
              <a:rPr lang="en-US" dirty="0"/>
              <a:t> = 1 to n, where D</a:t>
            </a:r>
            <a:r>
              <a:rPr lang="en-US" baseline="-25000" dirty="0"/>
              <a:t>i</a:t>
            </a:r>
            <a:r>
              <a:rPr lang="en-US" dirty="0"/>
              <a:t> is a partition of the dataset D</a:t>
            </a:r>
          </a:p>
          <a:p>
            <a:pPr fontAlgn="base"/>
            <a:r>
              <a:rPr lang="en-US" dirty="0"/>
              <a:t>So, for the attribute </a:t>
            </a:r>
            <a:r>
              <a:rPr lang="en-US" dirty="0" err="1"/>
              <a:t>Owns_House</a:t>
            </a:r>
            <a:r>
              <a:rPr lang="en-US" dirty="0"/>
              <a:t>:</a:t>
            </a:r>
            <a:br>
              <a:rPr lang="en-US" dirty="0"/>
            </a:br>
            <a:r>
              <a:rPr lang="en-US" dirty="0" err="1"/>
              <a:t>Gini</a:t>
            </a:r>
            <a:r>
              <a:rPr lang="en-US" baseline="-25000" dirty="0" err="1"/>
              <a:t>Owns_House</a:t>
            </a:r>
            <a:r>
              <a:rPr lang="en-US" dirty="0"/>
              <a:t>(D) = (5/15) * </a:t>
            </a:r>
            <a:r>
              <a:rPr lang="en-US" dirty="0" err="1"/>
              <a:t>Gini</a:t>
            </a:r>
            <a:r>
              <a:rPr lang="en-US" dirty="0"/>
              <a:t>(</a:t>
            </a:r>
            <a:r>
              <a:rPr lang="en-US" dirty="0" err="1"/>
              <a:t>D</a:t>
            </a:r>
            <a:r>
              <a:rPr lang="en-US" baseline="-25000" dirty="0" err="1"/>
              <a:t>Owns_House</a:t>
            </a:r>
            <a:r>
              <a:rPr lang="en-US" baseline="-25000" dirty="0"/>
              <a:t> = True</a:t>
            </a:r>
            <a:r>
              <a:rPr lang="en-US" dirty="0"/>
              <a:t>) + (10/15) * </a:t>
            </a:r>
            <a:r>
              <a:rPr lang="en-US" dirty="0" err="1"/>
              <a:t>Gini</a:t>
            </a:r>
            <a:r>
              <a:rPr lang="en-US" dirty="0"/>
              <a:t>(</a:t>
            </a:r>
            <a:r>
              <a:rPr lang="en-US" dirty="0" err="1"/>
              <a:t>D</a:t>
            </a:r>
            <a:r>
              <a:rPr lang="en-US" baseline="-25000" dirty="0" err="1"/>
              <a:t>Owns_House</a:t>
            </a:r>
            <a:r>
              <a:rPr lang="en-US" baseline="-25000" dirty="0"/>
              <a:t> = False</a:t>
            </a:r>
            <a:r>
              <a:rPr lang="en-US" dirty="0"/>
              <a:t>)</a:t>
            </a:r>
          </a:p>
          <a:p>
            <a:pPr fontAlgn="base"/>
            <a:r>
              <a:rPr lang="en-US" dirty="0"/>
              <a:t>= (5/15) * [1 - (5/5)</a:t>
            </a:r>
            <a:r>
              <a:rPr lang="en-US" baseline="30000" dirty="0"/>
              <a:t>2</a:t>
            </a:r>
            <a:r>
              <a:rPr lang="en-US" dirty="0"/>
              <a:t> - (0/5)</a:t>
            </a:r>
            <a:r>
              <a:rPr lang="en-US" baseline="30000" dirty="0"/>
              <a:t>2</a:t>
            </a:r>
            <a:r>
              <a:rPr lang="en-US" dirty="0"/>
              <a:t>] + (10/15) * [1 - (3/10)</a:t>
            </a:r>
            <a:r>
              <a:rPr lang="en-US" baseline="30000" dirty="0"/>
              <a:t>2</a:t>
            </a:r>
            <a:r>
              <a:rPr lang="en-US" dirty="0"/>
              <a:t> - (7/10)</a:t>
            </a:r>
            <a:r>
              <a:rPr lang="en-US" baseline="30000" dirty="0"/>
              <a:t>2</a:t>
            </a:r>
            <a:r>
              <a:rPr lang="en-US" dirty="0"/>
              <a:t>]</a:t>
            </a:r>
          </a:p>
          <a:p>
            <a:pPr fontAlgn="base"/>
            <a:r>
              <a:rPr lang="en-US" dirty="0"/>
              <a:t>= 0.28</a:t>
            </a:r>
          </a:p>
          <a:p>
            <a:pPr fontAlgn="base"/>
            <a:r>
              <a:rPr lang="en-US" dirty="0"/>
              <a:t>And for the Age attribute:</a:t>
            </a:r>
            <a:br>
              <a:rPr lang="en-US" dirty="0"/>
            </a:br>
            <a:r>
              <a:rPr lang="en-US" dirty="0" err="1"/>
              <a:t>Gini</a:t>
            </a:r>
            <a:r>
              <a:rPr lang="en-US" baseline="-25000" dirty="0" err="1"/>
              <a:t>Age</a:t>
            </a:r>
            <a:r>
              <a:rPr lang="en-US" dirty="0"/>
              <a:t>(D) = (5/15) * </a:t>
            </a:r>
            <a:r>
              <a:rPr lang="en-US" dirty="0" err="1"/>
              <a:t>Gini</a:t>
            </a:r>
            <a:r>
              <a:rPr lang="en-US" dirty="0"/>
              <a:t>(</a:t>
            </a:r>
            <a:r>
              <a:rPr lang="en-US" dirty="0" err="1"/>
              <a:t>D</a:t>
            </a:r>
            <a:r>
              <a:rPr lang="en-US" baseline="-25000" dirty="0" err="1"/>
              <a:t>Age</a:t>
            </a:r>
            <a:r>
              <a:rPr lang="en-US" baseline="-25000" dirty="0"/>
              <a:t> = Young</a:t>
            </a:r>
            <a:r>
              <a:rPr lang="en-US" dirty="0"/>
              <a:t>) + (5/15) * </a:t>
            </a:r>
            <a:r>
              <a:rPr lang="en-US" dirty="0" err="1"/>
              <a:t>Gini</a:t>
            </a:r>
            <a:r>
              <a:rPr lang="en-US" dirty="0"/>
              <a:t>(</a:t>
            </a:r>
            <a:r>
              <a:rPr lang="en-US" dirty="0" err="1"/>
              <a:t>D</a:t>
            </a:r>
            <a:r>
              <a:rPr lang="en-US" baseline="-25000" dirty="0" err="1"/>
              <a:t>Age</a:t>
            </a:r>
            <a:r>
              <a:rPr lang="en-US" baseline="-25000" dirty="0"/>
              <a:t> = Middle</a:t>
            </a:r>
            <a:r>
              <a:rPr lang="en-US" dirty="0"/>
              <a:t>) + (5/15) * </a:t>
            </a:r>
            <a:r>
              <a:rPr lang="en-US" dirty="0" err="1"/>
              <a:t>Gini</a:t>
            </a:r>
            <a:r>
              <a:rPr lang="en-US" dirty="0"/>
              <a:t>(</a:t>
            </a:r>
            <a:r>
              <a:rPr lang="en-US" dirty="0" err="1"/>
              <a:t>D</a:t>
            </a:r>
            <a:r>
              <a:rPr lang="en-US" baseline="-25000" dirty="0" err="1"/>
              <a:t>Age</a:t>
            </a:r>
            <a:r>
              <a:rPr lang="en-US" baseline="-25000" dirty="0"/>
              <a:t> = Old</a:t>
            </a:r>
            <a:r>
              <a:rPr lang="en-US" dirty="0"/>
              <a:t>)</a:t>
            </a:r>
            <a:br>
              <a:rPr lang="en-US" dirty="0"/>
            </a:br>
            <a:r>
              <a:rPr lang="en-US" dirty="0"/>
              <a:t>= 0.33</a:t>
            </a:r>
          </a:p>
          <a:p>
            <a:pPr fontAlgn="base"/>
            <a:r>
              <a:rPr lang="en-US" dirty="0"/>
              <a:t>Similarly, we can find the </a:t>
            </a:r>
            <a:r>
              <a:rPr lang="en-US" dirty="0" err="1"/>
              <a:t>Gini</a:t>
            </a:r>
            <a:r>
              <a:rPr lang="en-US" dirty="0"/>
              <a:t> Indices for the other attributes:</a:t>
            </a:r>
            <a:br>
              <a:rPr lang="en-US" dirty="0"/>
            </a:br>
            <a:r>
              <a:rPr lang="en-US" dirty="0" err="1"/>
              <a:t>Gini</a:t>
            </a:r>
            <a:r>
              <a:rPr lang="en-US" baseline="-25000" dirty="0" err="1"/>
              <a:t>Credit_Rating</a:t>
            </a:r>
            <a:r>
              <a:rPr lang="en-US" dirty="0"/>
              <a:t>(D) = 0.634</a:t>
            </a:r>
            <a:br>
              <a:rPr lang="en-US" dirty="0"/>
            </a:br>
            <a:r>
              <a:rPr lang="en-US" dirty="0" err="1"/>
              <a:t>Gini</a:t>
            </a:r>
            <a:r>
              <a:rPr lang="en-US" baseline="-25000" dirty="0" err="1"/>
              <a:t>Job_Status</a:t>
            </a:r>
            <a:r>
              <a:rPr lang="en-US" dirty="0"/>
              <a:t>(D) = 0.32</a:t>
            </a:r>
            <a:br>
              <a:rPr lang="en-US" dirty="0"/>
            </a:br>
            <a:r>
              <a:rPr lang="en-US" dirty="0"/>
              <a:t>(try calculating these yourself!)</a:t>
            </a:r>
          </a:p>
        </p:txBody>
      </p:sp>
      <p:pic>
        <p:nvPicPr>
          <p:cNvPr id="4" name="Picture 3"/>
          <p:cNvPicPr>
            <a:picLocks noChangeAspect="1"/>
          </p:cNvPicPr>
          <p:nvPr/>
        </p:nvPicPr>
        <p:blipFill>
          <a:blip r:embed="rId2"/>
          <a:stretch>
            <a:fillRect/>
          </a:stretch>
        </p:blipFill>
        <p:spPr>
          <a:xfrm>
            <a:off x="5461752" y="209349"/>
            <a:ext cx="6806448" cy="3810000"/>
          </a:xfrm>
          <a:prstGeom prst="rect">
            <a:avLst/>
          </a:prstGeom>
        </p:spPr>
      </p:pic>
    </p:spTree>
    <p:extLst>
      <p:ext uri="{BB962C8B-B14F-4D97-AF65-F5344CB8AC3E}">
        <p14:creationId xmlns:p14="http://schemas.microsoft.com/office/powerpoint/2010/main" val="7695476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12014" y="37426"/>
            <a:ext cx="11367972" cy="6363374"/>
          </a:xfrm>
          <a:prstGeom prst="rect">
            <a:avLst/>
          </a:prstGeom>
        </p:spPr>
      </p:pic>
    </p:spTree>
    <p:extLst>
      <p:ext uri="{BB962C8B-B14F-4D97-AF65-F5344CB8AC3E}">
        <p14:creationId xmlns:p14="http://schemas.microsoft.com/office/powerpoint/2010/main" val="32904617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1143000"/>
          </a:xfrm>
        </p:spPr>
        <p:txBody>
          <a:bodyPr/>
          <a:lstStyle/>
          <a:p>
            <a:r>
              <a:rPr lang="en-US" sz="3600" b="1" dirty="0"/>
              <a:t>Partition at Minimum </a:t>
            </a:r>
            <a:r>
              <a:rPr lang="en-US" sz="3600" b="1" dirty="0" err="1"/>
              <a:t>Gini</a:t>
            </a:r>
            <a:r>
              <a:rPr lang="en-US" sz="3600" b="1" dirty="0"/>
              <a:t> Index Values</a:t>
            </a:r>
            <a:r>
              <a:rPr lang="en-US" sz="3600" dirty="0"/>
              <a:t/>
            </a:r>
            <a:br>
              <a:rPr lang="en-US" sz="3600" dirty="0"/>
            </a:br>
            <a:endParaRPr lang="en-US" sz="3600" dirty="0"/>
          </a:p>
        </p:txBody>
      </p:sp>
      <p:sp>
        <p:nvSpPr>
          <p:cNvPr id="3" name="Content Placeholder 2"/>
          <p:cNvSpPr>
            <a:spLocks noGrp="1"/>
          </p:cNvSpPr>
          <p:nvPr>
            <p:ph idx="1"/>
          </p:nvPr>
        </p:nvSpPr>
        <p:spPr>
          <a:xfrm>
            <a:off x="609600" y="1600201"/>
            <a:ext cx="6400800" cy="4648199"/>
          </a:xfrm>
        </p:spPr>
        <p:txBody>
          <a:bodyPr/>
          <a:lstStyle/>
          <a:p>
            <a:pPr fontAlgn="base"/>
            <a:r>
              <a:rPr lang="en-US" b="1" dirty="0"/>
              <a:t>Step 3: Partition at Minimum </a:t>
            </a:r>
            <a:r>
              <a:rPr lang="en-US" b="1" dirty="0" err="1"/>
              <a:t>Gini</a:t>
            </a:r>
            <a:r>
              <a:rPr lang="en-US" b="1" dirty="0"/>
              <a:t> Index Values</a:t>
            </a:r>
            <a:r>
              <a:rPr lang="en-US" dirty="0"/>
              <a:t/>
            </a:r>
            <a:br>
              <a:rPr lang="en-US" dirty="0"/>
            </a:br>
            <a:r>
              <a:rPr lang="en-US" dirty="0"/>
              <a:t>As stated above, we need the root node of the decision tree to have the lowest possible </a:t>
            </a:r>
            <a:r>
              <a:rPr lang="en-US" dirty="0" err="1"/>
              <a:t>Gini</a:t>
            </a:r>
            <a:r>
              <a:rPr lang="en-US" dirty="0"/>
              <a:t> Index, and in our case that is the attribute </a:t>
            </a:r>
            <a:r>
              <a:rPr lang="en-US" dirty="0" err="1"/>
              <a:t>Owns_House</a:t>
            </a:r>
            <a:r>
              <a:rPr lang="en-US" dirty="0"/>
              <a:t>. The next attribute is </a:t>
            </a:r>
            <a:r>
              <a:rPr lang="en-US" dirty="0" err="1"/>
              <a:t>Job_Status</a:t>
            </a:r>
            <a:r>
              <a:rPr lang="en-US" dirty="0"/>
              <a:t>.</a:t>
            </a:r>
          </a:p>
          <a:p>
            <a:pPr fontAlgn="base"/>
            <a:r>
              <a:rPr lang="en-US" dirty="0"/>
              <a:t>This is how we ultimately arrive at this decision tree </a:t>
            </a:r>
            <a:r>
              <a:rPr lang="en-US" dirty="0" smtClean="0"/>
              <a:t>–</a:t>
            </a:r>
          </a:p>
          <a:p>
            <a:pPr fontAlgn="base"/>
            <a:r>
              <a:rPr lang="en-US" dirty="0" smtClean="0"/>
              <a:t>And </a:t>
            </a:r>
            <a:r>
              <a:rPr lang="en-US" dirty="0"/>
              <a:t>using this decision tree for our problem - we can see that the applicant does not own a house, and does not have a job. Unfortunately, his loan will not be approved.</a:t>
            </a:r>
          </a:p>
        </p:txBody>
      </p:sp>
      <p:pic>
        <p:nvPicPr>
          <p:cNvPr id="4" name="Picture 3"/>
          <p:cNvPicPr>
            <a:picLocks noChangeAspect="1"/>
          </p:cNvPicPr>
          <p:nvPr/>
        </p:nvPicPr>
        <p:blipFill>
          <a:blip r:embed="rId2"/>
          <a:stretch>
            <a:fillRect/>
          </a:stretch>
        </p:blipFill>
        <p:spPr>
          <a:xfrm>
            <a:off x="7857553" y="1905000"/>
            <a:ext cx="3724847" cy="3815697"/>
          </a:xfrm>
          <a:prstGeom prst="rect">
            <a:avLst/>
          </a:prstGeom>
        </p:spPr>
      </p:pic>
    </p:spTree>
    <p:extLst>
      <p:ext uri="{BB962C8B-B14F-4D97-AF65-F5344CB8AC3E}">
        <p14:creationId xmlns:p14="http://schemas.microsoft.com/office/powerpoint/2010/main" val="2931006995"/>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FAEC0E0-4ABC-4077-8922-293239654A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26384</TotalTime>
  <Words>623</Words>
  <Application>Microsoft Office PowerPoint</Application>
  <PresentationFormat>Widescreen</PresentationFormat>
  <Paragraphs>97</Paragraphs>
  <Slides>19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Gill Sans MT</vt:lpstr>
      <vt:lpstr>Wingdings</vt:lpstr>
      <vt:lpstr>Custom Design</vt:lpstr>
      <vt:lpstr>PowerPoint Presentation</vt:lpstr>
      <vt:lpstr>Contents</vt:lpstr>
      <vt:lpstr>Outline</vt:lpstr>
      <vt:lpstr>CART Algorithm</vt:lpstr>
      <vt:lpstr>Gini Index</vt:lpstr>
      <vt:lpstr>Example</vt:lpstr>
      <vt:lpstr>Find Gini Index</vt:lpstr>
      <vt:lpstr>PowerPoint Presentation</vt:lpstr>
      <vt:lpstr>Partition at Minimum Gini Index Values </vt:lpstr>
      <vt:lpstr>PowerPoint Presentation</vt:lpstr>
      <vt:lpstr>PowerPoint Presentation</vt:lpstr>
      <vt:lpstr>PowerPoint Presentation</vt:lpstr>
      <vt:lpstr>PowerPoint Presentation</vt:lpstr>
      <vt:lpstr>Prediction using CARTs </vt:lpstr>
      <vt:lpstr>Prediction using CARTs</vt:lpstr>
      <vt:lpstr>Pruning: Getting an Optimal Decision tree </vt:lpstr>
      <vt:lpstr>Pruning </vt:lpstr>
      <vt:lpstr>Pruning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ASMR</dc:creator>
  <dc:description>2010 animated abstract template from Presentationpro.com</dc:description>
  <cp:lastModifiedBy>Microsoft account</cp:lastModifiedBy>
  <cp:revision>2087</cp:revision>
  <cp:lastPrinted>2015-09-22T10:17:55Z</cp:lastPrinted>
  <dcterms:created xsi:type="dcterms:W3CDTF">2014-11-02T19:18:20Z</dcterms:created>
  <dcterms:modified xsi:type="dcterms:W3CDTF">2024-03-12T22:06:57Z</dcterms:modified>
  <cp:category>2010 abstract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TC018813529991</vt:lpwstr>
  </property>
</Properties>
</file>